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wav" ContentType="audio/x-wav"/>
  <Default Extension="xml" ContentType="application/xml"/>
  <Default Extension="gif" ContentType="image/g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792" r:id="rId3"/>
  </p:sldMasterIdLst>
  <p:notesMasterIdLst>
    <p:notesMasterId r:id="rId25"/>
  </p:notesMasterIdLst>
  <p:sldIdLst>
    <p:sldId id="256" r:id="rId4"/>
    <p:sldId id="262" r:id="rId5"/>
    <p:sldId id="295" r:id="rId6"/>
    <p:sldId id="289" r:id="rId7"/>
    <p:sldId id="296" r:id="rId8"/>
    <p:sldId id="307" r:id="rId9"/>
    <p:sldId id="308" r:id="rId10"/>
    <p:sldId id="304" r:id="rId11"/>
    <p:sldId id="290" r:id="rId12"/>
    <p:sldId id="301" r:id="rId13"/>
    <p:sldId id="299" r:id="rId14"/>
    <p:sldId id="306" r:id="rId15"/>
    <p:sldId id="293" r:id="rId16"/>
    <p:sldId id="294" r:id="rId17"/>
    <p:sldId id="302" r:id="rId18"/>
    <p:sldId id="303" r:id="rId19"/>
    <p:sldId id="292" r:id="rId20"/>
    <p:sldId id="291" r:id="rId21"/>
    <p:sldId id="300" r:id="rId22"/>
    <p:sldId id="309" r:id="rId23"/>
    <p:sldId id="288" r:id="rId2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BA19EA-05DF-E741-AA2B-52E4022FAB88}" v="4" dt="2020-11-20T12:25:33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28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1992" y="176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Qvarlander" userId="1fc810f9-592c-4f75-ace8-43afea39ac03" providerId="ADAL" clId="{A5BA19EA-05DF-E741-AA2B-52E4022FAB88}"/>
    <pc:docChg chg="custSel modSld">
      <pc:chgData name="Sara Qvarlander" userId="1fc810f9-592c-4f75-ace8-43afea39ac03" providerId="ADAL" clId="{A5BA19EA-05DF-E741-AA2B-52E4022FAB88}" dt="2020-11-20T12:31:26.902" v="308" actId="20577"/>
      <pc:docMkLst>
        <pc:docMk/>
      </pc:docMkLst>
      <pc:sldChg chg="addSp modSp mod">
        <pc:chgData name="Sara Qvarlander" userId="1fc810f9-592c-4f75-ace8-43afea39ac03" providerId="ADAL" clId="{A5BA19EA-05DF-E741-AA2B-52E4022FAB88}" dt="2020-11-20T12:25:35.572" v="5" actId="1076"/>
        <pc:sldMkLst>
          <pc:docMk/>
          <pc:sldMk cId="3944869950" sldId="289"/>
        </pc:sldMkLst>
        <pc:picChg chg="add mod">
          <ac:chgData name="Sara Qvarlander" userId="1fc810f9-592c-4f75-ace8-43afea39ac03" providerId="ADAL" clId="{A5BA19EA-05DF-E741-AA2B-52E4022FAB88}" dt="2020-11-20T12:25:27.090" v="3" actId="1076"/>
          <ac:picMkLst>
            <pc:docMk/>
            <pc:sldMk cId="3944869950" sldId="289"/>
            <ac:picMk id="4" creationId="{B24FB814-9DCB-F14D-8391-ED4AB7E0014C}"/>
          </ac:picMkLst>
        </pc:picChg>
        <pc:picChg chg="add mod">
          <ac:chgData name="Sara Qvarlander" userId="1fc810f9-592c-4f75-ace8-43afea39ac03" providerId="ADAL" clId="{A5BA19EA-05DF-E741-AA2B-52E4022FAB88}" dt="2020-11-20T12:25:35.572" v="5" actId="1076"/>
          <ac:picMkLst>
            <pc:docMk/>
            <pc:sldMk cId="3944869950" sldId="289"/>
            <ac:picMk id="5" creationId="{67B5E7B8-508F-044B-90F1-BA91AD6B2236}"/>
          </ac:picMkLst>
        </pc:picChg>
      </pc:sldChg>
      <pc:sldChg chg="modSp">
        <pc:chgData name="Sara Qvarlander" userId="1fc810f9-592c-4f75-ace8-43afea39ac03" providerId="ADAL" clId="{A5BA19EA-05DF-E741-AA2B-52E4022FAB88}" dt="2020-11-20T12:19:44.712" v="1" actId="20577"/>
        <pc:sldMkLst>
          <pc:docMk/>
          <pc:sldMk cId="946927245" sldId="295"/>
        </pc:sldMkLst>
        <pc:spChg chg="mod">
          <ac:chgData name="Sara Qvarlander" userId="1fc810f9-592c-4f75-ace8-43afea39ac03" providerId="ADAL" clId="{A5BA19EA-05DF-E741-AA2B-52E4022FAB88}" dt="2020-11-20T12:19:44.712" v="1" actId="20577"/>
          <ac:spMkLst>
            <pc:docMk/>
            <pc:sldMk cId="946927245" sldId="295"/>
            <ac:spMk id="2" creationId="{00000000-0000-0000-0000-000000000000}"/>
          </ac:spMkLst>
        </pc:spChg>
      </pc:sldChg>
      <pc:sldChg chg="modSp mod">
        <pc:chgData name="Sara Qvarlander" userId="1fc810f9-592c-4f75-ace8-43afea39ac03" providerId="ADAL" clId="{A5BA19EA-05DF-E741-AA2B-52E4022FAB88}" dt="2020-11-20T12:31:26.902" v="308" actId="20577"/>
        <pc:sldMkLst>
          <pc:docMk/>
          <pc:sldMk cId="867252944" sldId="296"/>
        </pc:sldMkLst>
        <pc:spChg chg="mod">
          <ac:chgData name="Sara Qvarlander" userId="1fc810f9-592c-4f75-ace8-43afea39ac03" providerId="ADAL" clId="{A5BA19EA-05DF-E741-AA2B-52E4022FAB88}" dt="2020-11-20T12:31:26.902" v="308" actId="20577"/>
          <ac:spMkLst>
            <pc:docMk/>
            <pc:sldMk cId="867252944" sldId="296"/>
            <ac:spMk id="2" creationId="{A9274D9B-B468-8F42-AAE8-71DCB5F095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C10F4-713D-7447-9CBE-7C444D417669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8C5C9-A96F-4842-B150-DB980C6E0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24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1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242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9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94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err="1"/>
              <a:t>Membrangivare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kopplas</a:t>
            </a:r>
            <a:r>
              <a:rPr lang="en-GB" dirty="0"/>
              <a:t> till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vätskekatetersystem</a:t>
            </a:r>
            <a:endParaRPr lang="en-GB" dirty="0"/>
          </a:p>
          <a:p>
            <a:r>
              <a:rPr lang="en-GB" dirty="0" err="1"/>
              <a:t>Nämn</a:t>
            </a:r>
            <a:r>
              <a:rPr lang="en-GB" dirty="0"/>
              <a:t> </a:t>
            </a:r>
            <a:r>
              <a:rPr lang="en-GB" dirty="0" err="1"/>
              <a:t>kroppsposition</a:t>
            </a:r>
            <a:r>
              <a:rPr lang="en-GB" dirty="0"/>
              <a:t>, </a:t>
            </a:r>
            <a:r>
              <a:rPr lang="en-GB" dirty="0" err="1"/>
              <a:t>vilket</a:t>
            </a:r>
            <a:r>
              <a:rPr lang="en-GB" dirty="0"/>
              <a:t> </a:t>
            </a:r>
            <a:r>
              <a:rPr lang="en-GB" dirty="0" err="1"/>
              <a:t>gör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LP </a:t>
            </a:r>
            <a:r>
              <a:rPr lang="en-GB" dirty="0" err="1"/>
              <a:t>måste</a:t>
            </a:r>
            <a:r>
              <a:rPr lang="en-GB" dirty="0"/>
              <a:t> </a:t>
            </a:r>
            <a:r>
              <a:rPr lang="en-GB" dirty="0" err="1"/>
              <a:t>korrigeras</a:t>
            </a:r>
            <a:r>
              <a:rPr lang="en-GB" dirty="0"/>
              <a:t> </a:t>
            </a:r>
            <a:r>
              <a:rPr lang="en-GB" dirty="0" err="1"/>
              <a:t>om</a:t>
            </a:r>
            <a:r>
              <a:rPr lang="en-GB" dirty="0"/>
              <a:t> </a:t>
            </a:r>
            <a:r>
              <a:rPr lang="en-GB" dirty="0" err="1"/>
              <a:t>inte</a:t>
            </a:r>
            <a:r>
              <a:rPr lang="en-GB" dirty="0"/>
              <a:t> </a:t>
            </a:r>
            <a:r>
              <a:rPr lang="en-GB" dirty="0" err="1"/>
              <a:t>referensnivån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korrekt</a:t>
            </a:r>
            <a:r>
              <a:rPr lang="en-GB" dirty="0"/>
              <a:t>. Drift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uppstå</a:t>
            </a:r>
            <a:r>
              <a:rPr lang="en-GB" dirty="0"/>
              <a:t> (</a:t>
            </a:r>
            <a:r>
              <a:rPr lang="en-GB" dirty="0" err="1"/>
              <a:t>tror</a:t>
            </a:r>
            <a:r>
              <a:rPr lang="en-GB" dirty="0"/>
              <a:t> jag)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sensorn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då</a:t>
            </a:r>
            <a:r>
              <a:rPr lang="en-GB" dirty="0"/>
              <a:t> </a:t>
            </a:r>
            <a:r>
              <a:rPr lang="en-GB" dirty="0" err="1"/>
              <a:t>nollas</a:t>
            </a:r>
            <a:r>
              <a:rPr lang="en-GB" dirty="0"/>
              <a:t> </a:t>
            </a:r>
            <a:r>
              <a:rPr lang="en-GB" dirty="0" err="1"/>
              <a:t>om</a:t>
            </a:r>
            <a:endParaRPr lang="en-GB" dirty="0"/>
          </a:p>
          <a:p>
            <a:r>
              <a:rPr lang="en-GB" dirty="0" err="1"/>
              <a:t>Referens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I </a:t>
            </a:r>
            <a:r>
              <a:rPr lang="en-GB" dirty="0" err="1"/>
              <a:t>hividet</a:t>
            </a:r>
            <a:r>
              <a:rPr lang="en-GB" dirty="0"/>
              <a:t>: </a:t>
            </a:r>
            <a:r>
              <a:rPr lang="en-GB" dirty="0" err="1"/>
              <a:t>hörselgången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foramen of </a:t>
            </a:r>
            <a:r>
              <a:rPr lang="en-GB" dirty="0" err="1"/>
              <a:t>monro</a:t>
            </a:r>
            <a:endParaRPr lang="en-GB" dirty="0"/>
          </a:p>
          <a:p>
            <a:r>
              <a:rPr lang="en-GB" dirty="0" err="1"/>
              <a:t>Andra</a:t>
            </a:r>
            <a:r>
              <a:rPr lang="en-GB" dirty="0"/>
              <a:t> </a:t>
            </a:r>
            <a:r>
              <a:rPr lang="en-GB" dirty="0" err="1"/>
              <a:t>sensorn</a:t>
            </a:r>
            <a:r>
              <a:rPr lang="en-GB" dirty="0"/>
              <a:t> </a:t>
            </a:r>
            <a:r>
              <a:rPr lang="en-GB" dirty="0" err="1"/>
              <a:t>svår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omkalibrera</a:t>
            </a:r>
            <a:r>
              <a:rPr lang="en-GB" dirty="0"/>
              <a:t> men</a:t>
            </a:r>
            <a:r>
              <a:rPr lang="en-GB" baseline="0" dirty="0"/>
              <a:t> </a:t>
            </a:r>
            <a:r>
              <a:rPr lang="en-GB" baseline="0" dirty="0" err="1"/>
              <a:t>ger</a:t>
            </a:r>
            <a:r>
              <a:rPr lang="en-GB" baseline="0" dirty="0"/>
              <a:t> </a:t>
            </a:r>
            <a:r>
              <a:rPr lang="en-GB" baseline="0" dirty="0" err="1"/>
              <a:t>direkt</a:t>
            </a:r>
            <a:r>
              <a:rPr lang="en-GB" baseline="0" dirty="0"/>
              <a:t> </a:t>
            </a:r>
            <a:r>
              <a:rPr lang="en-GB" baseline="0" dirty="0" err="1"/>
              <a:t>respons</a:t>
            </a:r>
            <a:r>
              <a:rPr lang="en-GB" baseline="0" dirty="0"/>
              <a:t> </a:t>
            </a:r>
            <a:r>
              <a:rPr lang="en-GB" baseline="0" dirty="0" err="1"/>
              <a:t>och</a:t>
            </a:r>
            <a:r>
              <a:rPr lang="en-GB" baseline="0" dirty="0"/>
              <a:t> </a:t>
            </a:r>
            <a:r>
              <a:rPr lang="en-GB" baseline="0" dirty="0" err="1"/>
              <a:t>ingen</a:t>
            </a:r>
            <a:r>
              <a:rPr lang="en-GB" baseline="0" dirty="0"/>
              <a:t> </a:t>
            </a:r>
            <a:r>
              <a:rPr lang="en-GB" baseline="0" dirty="0" err="1"/>
              <a:t>skillnad</a:t>
            </a:r>
            <a:r>
              <a:rPr lang="en-GB" baseline="0" dirty="0"/>
              <a:t> för </a:t>
            </a:r>
            <a:r>
              <a:rPr lang="en-GB" baseline="0" dirty="0" err="1"/>
              <a:t>olika</a:t>
            </a:r>
            <a:r>
              <a:rPr lang="en-GB" baseline="0" dirty="0"/>
              <a:t> </a:t>
            </a:r>
            <a:r>
              <a:rPr lang="en-GB" baseline="0" dirty="0" err="1"/>
              <a:t>frekvenser</a:t>
            </a:r>
            <a:endParaRPr lang="en-GB" dirty="0"/>
          </a:p>
          <a:p>
            <a:r>
              <a:rPr lang="en-GB" dirty="0"/>
              <a:t>CSF-</a:t>
            </a:r>
            <a:r>
              <a:rPr lang="en-GB" dirty="0" err="1"/>
              <a:t>trycket</a:t>
            </a:r>
            <a:r>
              <a:rPr lang="en-GB" dirty="0"/>
              <a:t> </a:t>
            </a:r>
            <a:r>
              <a:rPr lang="en-GB" dirty="0" err="1"/>
              <a:t>svänger</a:t>
            </a:r>
            <a:r>
              <a:rPr lang="en-GB" dirty="0"/>
              <a:t> med </a:t>
            </a:r>
            <a:r>
              <a:rPr lang="en-GB" dirty="0" err="1"/>
              <a:t>några</a:t>
            </a:r>
            <a:r>
              <a:rPr lang="en-GB" dirty="0"/>
              <a:t> mmHg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ca</a:t>
            </a:r>
            <a:r>
              <a:rPr lang="en-GB" dirty="0"/>
              <a:t> 1Hz </a:t>
            </a:r>
            <a:r>
              <a:rPr lang="en-GB" dirty="0" err="1"/>
              <a:t>utöver</a:t>
            </a:r>
            <a:r>
              <a:rPr lang="en-GB" dirty="0"/>
              <a:t> </a:t>
            </a:r>
            <a:r>
              <a:rPr lang="en-GB" dirty="0" err="1"/>
              <a:t>andningsförändringar</a:t>
            </a:r>
            <a:r>
              <a:rPr lang="en-GB" dirty="0"/>
              <a:t> 0.25</a:t>
            </a:r>
            <a:r>
              <a:rPr lang="en-GB" baseline="0" dirty="0"/>
              <a:t> Hz </a:t>
            </a:r>
            <a:r>
              <a:rPr lang="en-GB" baseline="0" dirty="0" err="1"/>
              <a:t>och</a:t>
            </a:r>
            <a:r>
              <a:rPr lang="en-GB" baseline="0" dirty="0"/>
              <a:t> </a:t>
            </a:r>
            <a:r>
              <a:rPr lang="en-GB" baseline="0" dirty="0" err="1"/>
              <a:t>mera</a:t>
            </a:r>
            <a:r>
              <a:rPr lang="en-GB" baseline="0" dirty="0"/>
              <a:t> </a:t>
            </a:r>
            <a:r>
              <a:rPr lang="en-GB" baseline="0" dirty="0" err="1"/>
              <a:t>kanske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6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err="1"/>
              <a:t>Blodflödeshastigheten</a:t>
            </a:r>
            <a:r>
              <a:rPr lang="en-GB" dirty="0"/>
              <a:t> </a:t>
            </a:r>
            <a:r>
              <a:rPr lang="en-GB" dirty="0" err="1"/>
              <a:t>direkt</a:t>
            </a:r>
            <a:r>
              <a:rPr lang="en-GB" dirty="0"/>
              <a:t> </a:t>
            </a:r>
            <a:r>
              <a:rPr lang="en-GB" dirty="0" err="1"/>
              <a:t>proportionell</a:t>
            </a:r>
            <a:r>
              <a:rPr lang="en-GB" dirty="0"/>
              <a:t> till </a:t>
            </a:r>
            <a:r>
              <a:rPr lang="en-GB" dirty="0" err="1"/>
              <a:t>dopplerskiftet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83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Vet vi </a:t>
            </a:r>
            <a:r>
              <a:rPr lang="en-GB" dirty="0" err="1"/>
              <a:t>ljudhastighet</a:t>
            </a:r>
            <a:r>
              <a:rPr lang="en-GB" dirty="0"/>
              <a:t> (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tid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vi </a:t>
            </a:r>
            <a:r>
              <a:rPr lang="en-GB" dirty="0" err="1"/>
              <a:t>mäter</a:t>
            </a:r>
            <a:r>
              <a:rPr lang="en-GB" dirty="0"/>
              <a:t>)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vi </a:t>
            </a:r>
            <a:r>
              <a:rPr lang="en-GB" dirty="0" err="1"/>
              <a:t>sträckan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281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err="1"/>
              <a:t>Sträckade</a:t>
            </a:r>
            <a:r>
              <a:rPr lang="en-GB" dirty="0"/>
              <a:t> </a:t>
            </a:r>
            <a:r>
              <a:rPr lang="en-GB" dirty="0" err="1"/>
              <a:t>gula</a:t>
            </a:r>
            <a:r>
              <a:rPr lang="en-GB" dirty="0"/>
              <a:t> </a:t>
            </a:r>
            <a:r>
              <a:rPr lang="en-GB" dirty="0" err="1"/>
              <a:t>linjen</a:t>
            </a:r>
            <a:r>
              <a:rPr lang="en-GB" dirty="0"/>
              <a:t> </a:t>
            </a:r>
            <a:r>
              <a:rPr lang="en-GB" dirty="0" err="1"/>
              <a:t>visar</a:t>
            </a:r>
            <a:r>
              <a:rPr lang="en-GB" dirty="0"/>
              <a:t> </a:t>
            </a:r>
            <a:r>
              <a:rPr lang="en-GB" dirty="0" err="1"/>
              <a:t>riktningen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doppler-</a:t>
            </a:r>
            <a:r>
              <a:rPr lang="en-GB" dirty="0" err="1"/>
              <a:t>strålen</a:t>
            </a:r>
            <a:endParaRPr lang="en-GB" dirty="0"/>
          </a:p>
          <a:p>
            <a:r>
              <a:rPr lang="en-GB" dirty="0"/>
              <a:t>De </a:t>
            </a:r>
            <a:r>
              <a:rPr lang="en-GB" dirty="0" err="1"/>
              <a:t>två</a:t>
            </a:r>
            <a:r>
              <a:rPr lang="en-GB" dirty="0"/>
              <a:t> </a:t>
            </a:r>
            <a:r>
              <a:rPr lang="en-GB" dirty="0" err="1"/>
              <a:t>gula</a:t>
            </a:r>
            <a:r>
              <a:rPr lang="en-GB" dirty="0"/>
              <a:t> </a:t>
            </a:r>
            <a:r>
              <a:rPr lang="en-GB" dirty="0" err="1"/>
              <a:t>sträcken</a:t>
            </a:r>
            <a:r>
              <a:rPr lang="en-GB" dirty="0"/>
              <a:t> </a:t>
            </a:r>
            <a:r>
              <a:rPr lang="en-GB" dirty="0" err="1"/>
              <a:t>visar</a:t>
            </a:r>
            <a:r>
              <a:rPr lang="en-GB" dirty="0"/>
              <a:t> i </a:t>
            </a:r>
            <a:r>
              <a:rPr lang="en-GB" dirty="0" err="1"/>
              <a:t>vilken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(</a:t>
            </a:r>
            <a:r>
              <a:rPr lang="en-GB" dirty="0" err="1"/>
              <a:t>vilken</a:t>
            </a:r>
            <a:r>
              <a:rPr lang="en-GB" dirty="0"/>
              <a:t> </a:t>
            </a:r>
            <a:r>
              <a:rPr lang="en-GB" dirty="0" err="1"/>
              <a:t>volym</a:t>
            </a:r>
            <a:r>
              <a:rPr lang="en-GB" dirty="0"/>
              <a:t>) vi </a:t>
            </a:r>
            <a:r>
              <a:rPr lang="en-GB" dirty="0" err="1"/>
              <a:t>mäter</a:t>
            </a:r>
            <a:r>
              <a:rPr lang="en-GB" dirty="0"/>
              <a:t> i. </a:t>
            </a:r>
          </a:p>
          <a:p>
            <a:r>
              <a:rPr lang="en-GB" dirty="0" err="1"/>
              <a:t>Gröna</a:t>
            </a:r>
            <a:r>
              <a:rPr lang="en-GB" dirty="0"/>
              <a:t> </a:t>
            </a:r>
            <a:r>
              <a:rPr lang="en-GB" dirty="0" err="1"/>
              <a:t>sträcken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vilken</a:t>
            </a:r>
            <a:r>
              <a:rPr lang="en-GB" dirty="0"/>
              <a:t> </a:t>
            </a:r>
            <a:r>
              <a:rPr lang="en-GB" dirty="0" err="1"/>
              <a:t>riktning</a:t>
            </a:r>
            <a:r>
              <a:rPr lang="en-GB" dirty="0"/>
              <a:t> vi </a:t>
            </a:r>
            <a:r>
              <a:rPr lang="en-GB" dirty="0" err="1"/>
              <a:t>korrigerar</a:t>
            </a:r>
            <a:r>
              <a:rPr lang="en-GB" dirty="0"/>
              <a:t> </a:t>
            </a:r>
            <a:r>
              <a:rPr lang="en-GB" dirty="0" err="1"/>
              <a:t>vinkeln</a:t>
            </a:r>
            <a:r>
              <a:rPr lang="en-GB" dirty="0"/>
              <a:t>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37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Vatten ger en relativt stark signal och finns överallt i kroppen</a:t>
            </a:r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81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Medelvärdesbildar över flera cykler (oftast hjärtcykler) för att få fram flödeshastigheter över tid</a:t>
            </a:r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70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err="1"/>
              <a:t>Utföra</a:t>
            </a:r>
            <a:r>
              <a:rPr lang="en-GB" dirty="0"/>
              <a:t> en uppgift </a:t>
            </a:r>
            <a:r>
              <a:rPr lang="en-GB" dirty="0" err="1"/>
              <a:t>och</a:t>
            </a:r>
            <a:r>
              <a:rPr lang="en-GB" dirty="0"/>
              <a:t> man </a:t>
            </a:r>
            <a:r>
              <a:rPr lang="en-GB" dirty="0" err="1"/>
              <a:t>detekterar</a:t>
            </a:r>
            <a:r>
              <a:rPr lang="en-GB" dirty="0"/>
              <a:t> de </a:t>
            </a:r>
            <a:r>
              <a:rPr lang="en-GB" dirty="0" err="1"/>
              <a:t>platser</a:t>
            </a:r>
            <a:r>
              <a:rPr lang="en-GB" dirty="0"/>
              <a:t> I </a:t>
            </a:r>
            <a:r>
              <a:rPr lang="en-GB" dirty="0" err="1"/>
              <a:t>hjärnan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aktiveras</a:t>
            </a:r>
            <a:r>
              <a:rPr lang="en-GB" dirty="0"/>
              <a:t> (</a:t>
            </a:r>
            <a:r>
              <a:rPr lang="en-GB" dirty="0" err="1"/>
              <a:t>t.ex</a:t>
            </a:r>
            <a:r>
              <a:rPr lang="en-GB" dirty="0"/>
              <a:t>. </a:t>
            </a:r>
            <a:r>
              <a:rPr lang="en-GB" dirty="0" err="1"/>
              <a:t>Genom</a:t>
            </a:r>
            <a:r>
              <a:rPr lang="en-GB" dirty="0"/>
              <a:t> </a:t>
            </a:r>
            <a:r>
              <a:rPr lang="en-GB" dirty="0" err="1"/>
              <a:t>ökat</a:t>
            </a:r>
            <a:r>
              <a:rPr lang="en-GB" dirty="0"/>
              <a:t> </a:t>
            </a:r>
            <a:r>
              <a:rPr lang="en-GB" dirty="0" err="1"/>
              <a:t>blodflöde</a:t>
            </a:r>
            <a:r>
              <a:rPr lang="en-GB" dirty="0"/>
              <a:t> till de </a:t>
            </a:r>
            <a:r>
              <a:rPr lang="en-GB" dirty="0" err="1"/>
              <a:t>regionerna</a:t>
            </a:r>
            <a:r>
              <a:rPr lang="en-GB" dirty="0"/>
              <a:t>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3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42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41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81788" y="457200"/>
            <a:ext cx="2109787" cy="52578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352425" y="457200"/>
            <a:ext cx="6176963" cy="52578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58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BF9BA6-E0D1-A243-AC14-733094246B1F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E5D20-8289-CC45-89F8-5F90563B74A0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80508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55A12-3FCD-B841-B445-5F4C09E6BAF2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329C0-C8D4-574D-B40F-1BB77EFA00F5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749695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0D9C64-EA49-7147-BF9E-8B546589D86A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6F7C7-8C2E-4643-829B-A790C1D447B0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4266434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52425" y="1676400"/>
            <a:ext cx="4143375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43375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BF6FDC-96AC-234A-85B0-F984CFF24C16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EE587-394C-4349-A1F5-7361F55F22E8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1566027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9C04F2-9CDD-3441-A3D5-D6C2F54165FF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26726-A721-6148-BCFB-556372F8545D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4513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CCB0B7-6060-874F-BC27-4383823DB243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07AF1-256F-BD43-B464-C3CE57C7A10D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486108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984477-D62D-8846-9487-743717267648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A7BCF-2758-C742-AE0F-79BBE2550DEB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12871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4A21C6-6EE1-2D44-B5F3-ED2798BBF3B5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7036A-8BBD-2E48-B8A3-4779DBC3BC74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154842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784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3F23F8-7671-F64C-9D44-5E7133139A82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FC174-EF39-7D4E-8604-40A91B4AEBCA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908625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5000DE-E4C8-F840-9D09-5834D9BB6E6B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690D0-E7E1-F340-A914-74824870E845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988506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81788" y="457200"/>
            <a:ext cx="2109787" cy="52578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352425" y="457200"/>
            <a:ext cx="6176963" cy="52578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0BBB54-C774-2948-A8E3-3DAB44D4339C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AA43F-C8EC-5C43-A89E-0DC64C77E3CD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585598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Rubrik, text och medie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52425" y="457200"/>
            <a:ext cx="8439150" cy="10668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352425" y="1676400"/>
            <a:ext cx="4143375" cy="4038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media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43375" cy="4038600"/>
          </a:xfrm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542088" y="5943600"/>
            <a:ext cx="2179637" cy="228600"/>
          </a:xfrm>
        </p:spPr>
        <p:txBody>
          <a:bodyPr/>
          <a:lstStyle>
            <a:lvl1pPr>
              <a:defRPr/>
            </a:lvl1pPr>
          </a:lstStyle>
          <a:p>
            <a:fld id="{CC8D76AF-4601-C949-8C95-767F26973317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048000" y="6046788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823075" y="6248400"/>
            <a:ext cx="1898650" cy="228600"/>
          </a:xfrm>
        </p:spPr>
        <p:txBody>
          <a:bodyPr/>
          <a:lstStyle>
            <a:lvl1pPr>
              <a:defRPr/>
            </a:lvl1pPr>
          </a:lstStyle>
          <a:p>
            <a:fld id="{821B559C-2D24-5E42-AA52-3889A1C5A428}" type="slidenum">
              <a:rPr lang="sv-SE"/>
              <a:pPr/>
              <a:t>‹#›</a:t>
            </a:fld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03261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79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52425" y="1676400"/>
            <a:ext cx="4143375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43375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2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53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6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54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14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6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Bildobjekt 7" descr="norrsken_1sid_v2_pp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5"/>
          <a:stretch>
            <a:fillRect/>
          </a:stretch>
        </p:blipFill>
        <p:spPr bwMode="auto">
          <a:xfrm>
            <a:off x="254000" y="261938"/>
            <a:ext cx="863600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425" y="457200"/>
            <a:ext cx="84391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Klicka här för att ändra format</a:t>
            </a:r>
          </a:p>
        </p:txBody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676400"/>
            <a:ext cx="8439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bg1"/>
                </a:solidFill>
              </a:defRPr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286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</a:defRPr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2425" y="457200"/>
            <a:ext cx="84391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Klicka här för att ändra format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676400"/>
            <a:ext cx="8439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42088" y="5943600"/>
            <a:ext cx="21796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fld id="{414727DF-152B-B64A-B098-4960648467FE}" type="datetime1">
              <a:rPr lang="sv-SE"/>
              <a:pPr/>
              <a:t>2020-11-23</a:t>
            </a:fld>
            <a:r>
              <a:rPr lang="sv-SE"/>
              <a:t>Datum</a:t>
            </a:r>
            <a:endParaRPr lang="sv-SE" sz="1000" b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46788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/>
            </a:lvl1pPr>
          </a:lstStyle>
          <a:p>
            <a:r>
              <a:rPr lang="en-US"/>
              <a:t>Sidfot</a:t>
            </a:r>
            <a:endParaRPr lang="sv-SE" sz="1200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3075" y="6248400"/>
            <a:ext cx="1898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fld id="{DDD48532-9391-C54D-B682-2FEB59339387}" type="slidenum">
              <a:rPr lang="sv-SE"/>
              <a:pPr/>
              <a:t>‹#›</a:t>
            </a:fld>
            <a:endParaRPr lang="sv-SE" sz="1400"/>
          </a:p>
        </p:txBody>
      </p:sp>
      <p:pic>
        <p:nvPicPr>
          <p:cNvPr id="24269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451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1"/>
          <p:cNvSpPr txBox="1">
            <a:spLocks noChangeArrowheads="1"/>
          </p:cNvSpPr>
          <p:nvPr/>
        </p:nvSpPr>
        <p:spPr bwMode="auto">
          <a:xfrm>
            <a:off x="1187450" y="5973763"/>
            <a:ext cx="102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endParaRPr lang="sv-SE" sz="1200">
              <a:latin typeface="Verdana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69E07EB-B3DD-0343-B072-11931C13EC3D}" type="datetimeFigureOut">
              <a:rPr lang="sv-SE" smtClean="0"/>
              <a:t>2020-11-23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5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7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Tema 3: Mätning av temperatur, tryck och flöde, respiration och ämnesomsättning  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696199"/>
            <a:ext cx="6400800" cy="2364981"/>
          </a:xfrm>
        </p:spPr>
        <p:txBody>
          <a:bodyPr>
            <a:normAutofit/>
          </a:bodyPr>
          <a:lstStyle/>
          <a:p>
            <a:r>
              <a:rPr lang="sv-SE" dirty="0"/>
              <a:t>Föreläsare: </a:t>
            </a:r>
            <a:r>
              <a:rPr lang="en-GB" dirty="0"/>
              <a:t>Petter Holmlund &amp; Sara Qvarlander</a:t>
            </a:r>
          </a:p>
          <a:p>
            <a:endParaRPr lang="en-GB" dirty="0"/>
          </a:p>
          <a:p>
            <a:r>
              <a:rPr lang="en-GB" sz="2800" dirty="0"/>
              <a:t>DEL </a:t>
            </a:r>
            <a:r>
              <a:rPr lang="en-GB" sz="2800" dirty="0">
                <a:latin typeface="Calibri"/>
                <a:cs typeface="Calibri"/>
              </a:rPr>
              <a:t>2</a:t>
            </a:r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3"/>
    </mc:Choice>
    <mc:Fallback xmlns="">
      <p:transition xmlns:p14="http://schemas.microsoft.com/office/powerpoint/2010/main" spd="slow" advTm="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Blodflöden Ultraljud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7F67087-75E2-9642-B5A4-7082B4BD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17392"/>
          <a:stretch>
            <a:fillRect/>
          </a:stretch>
        </p:blipFill>
        <p:spPr bwMode="auto">
          <a:xfrm>
            <a:off x="2525061" y="3115465"/>
            <a:ext cx="38211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183390" y="2419748"/>
            <a:ext cx="250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Pulsed wave ultrasound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612241" y="2419748"/>
            <a:ext cx="164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Colour doppler</a:t>
            </a:r>
          </a:p>
        </p:txBody>
      </p:sp>
      <p:pic>
        <p:nvPicPr>
          <p:cNvPr id="9" name="Bildobjekt 8" descr="Screen Shot 2019-04-08 at 2.34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35" y="2935018"/>
            <a:ext cx="4352670" cy="370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CC08609F-AA48-1242-9116-EA70C4FC9E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397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51"/>
    </mc:Choice>
    <mc:Fallback>
      <p:transition spd="slow" advTm="12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creen Shot 2020-11-19 at 2.08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58" y="4924010"/>
            <a:ext cx="1735226" cy="1087660"/>
          </a:xfrm>
          <a:prstGeom prst="rect">
            <a:avLst/>
          </a:prstGeom>
        </p:spPr>
      </p:pic>
      <p:sp>
        <p:nvSpPr>
          <p:cNvPr id="8" name="Platshållare för innehåll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Monitorera blodflöden till organen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Detektera ökat blodflöde (kan tyda på infektion)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Lokalisera blodproppar, t.ex. djup ventrombos, stenoser eller plack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Uppskatta stenosgrad baserat på hastigheten</a:t>
            </a:r>
          </a:p>
          <a:p>
            <a:pPr lvl="1"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Beräkna tryckfall över stenosen</a:t>
            </a:r>
          </a:p>
          <a:p>
            <a:pPr lvl="2"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Förenklad Bernoulli: 	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Blodflöden Ultraljud</a:t>
            </a:r>
          </a:p>
        </p:txBody>
      </p:sp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182244D6-970D-2049-8E2B-62149D49C6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91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04"/>
    </mc:Choice>
    <mc:Fallback>
      <p:transition spd="slow" advTm="6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457200" y="2766210"/>
            <a:ext cx="4464105" cy="3450696"/>
          </a:xfrm>
        </p:spPr>
        <p:txBody>
          <a:bodyPr>
            <a:normAutofit fontScale="85000" lnSpcReduction="10000"/>
          </a:bodyPr>
          <a:lstStyle/>
          <a:p>
            <a:pPr lvl="1">
              <a:buFont typeface="Arial"/>
              <a:buChar char="•"/>
            </a:pPr>
            <a:r>
              <a:rPr lang="sv-SE" dirty="0"/>
              <a:t>Bygger på interaktioner mellan magnetiska fält och kärnspin</a:t>
            </a:r>
          </a:p>
          <a:p>
            <a:pPr lvl="2">
              <a:buFont typeface="Arial"/>
              <a:buChar char="•"/>
            </a:pPr>
            <a:r>
              <a:rPr lang="sv-SE" sz="1500" dirty="0"/>
              <a:t>Väte har denna spin-egenskap vilket gör att vatten kan användas för avbildningen med MR</a:t>
            </a:r>
          </a:p>
          <a:p>
            <a:pPr lvl="2">
              <a:buFont typeface="Arial"/>
              <a:buChar char="•"/>
            </a:pPr>
            <a:endParaRPr lang="sv-SE" dirty="0"/>
          </a:p>
          <a:p>
            <a:pPr lvl="1">
              <a:buFont typeface="Arial"/>
              <a:buChar char="•"/>
            </a:pPr>
            <a:r>
              <a:rPr lang="sv-SE" dirty="0"/>
              <a:t>Manipulera det magnetiska moment som dessa spins genererar</a:t>
            </a:r>
          </a:p>
          <a:p>
            <a:pPr lvl="2">
              <a:buFont typeface="Arial"/>
              <a:buChar char="•"/>
            </a:pPr>
            <a:r>
              <a:rPr lang="sv-SE" sz="1400" dirty="0"/>
              <a:t>Genom att applicera olika magnetfält över patienten så kan man styra momentets frekvens, fas och riktning</a:t>
            </a:r>
          </a:p>
          <a:p>
            <a:pPr lvl="2">
              <a:buFont typeface="Arial"/>
              <a:buChar char="•"/>
            </a:pPr>
            <a:endParaRPr lang="sv-SE" sz="1400" dirty="0"/>
          </a:p>
          <a:p>
            <a:pPr lvl="1">
              <a:buFont typeface="Arial"/>
              <a:buChar char="•"/>
            </a:pPr>
            <a:r>
              <a:rPr lang="sv-SE" dirty="0"/>
              <a:t>Flödeshastighetsmätningar med MRI kallas för phase contrast-MRI (PC-MRI)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ubrik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sv-SE" dirty="0"/>
              <a:t>Magnetresonanstomografi (MRI)</a:t>
            </a:r>
            <a:endParaRPr lang="en-GB" dirty="0"/>
          </a:p>
        </p:txBody>
      </p:sp>
      <p:sp>
        <p:nvSpPr>
          <p:cNvPr id="5" name="textruta 4"/>
          <p:cNvSpPr txBox="1"/>
          <p:nvPr/>
        </p:nvSpPr>
        <p:spPr>
          <a:xfrm>
            <a:off x="5629991" y="5915132"/>
            <a:ext cx="346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800" dirty="0"/>
              <a:t>1: This file is licensed under the Creative Commons Attribution 3.0 </a:t>
            </a:r>
            <a:r>
              <a:rPr lang="en-GB" sz="800" dirty="0" err="1"/>
              <a:t>Unported</a:t>
            </a:r>
            <a:r>
              <a:rPr lang="en-GB" sz="800" dirty="0"/>
              <a:t> license. Author: Jan </a:t>
            </a:r>
            <a:r>
              <a:rPr lang="en-GB" sz="800" dirty="0" err="1"/>
              <a:t>Ainali</a:t>
            </a:r>
            <a:r>
              <a:rPr lang="en-GB" sz="800" dirty="0"/>
              <a:t>. The image and a link to the license can be found at: https://</a:t>
            </a:r>
            <a:r>
              <a:rPr lang="en-GB" sz="800" dirty="0" err="1"/>
              <a:t>commons.wikimedia.org</a:t>
            </a:r>
            <a:r>
              <a:rPr lang="en-GB" sz="800" dirty="0"/>
              <a:t>/wiki/</a:t>
            </a:r>
            <a:r>
              <a:rPr lang="en-GB" sz="800" dirty="0" err="1"/>
              <a:t>File:MRI-Philips.JPG</a:t>
            </a:r>
            <a:endParaRPr lang="en-GB" sz="800" dirty="0"/>
          </a:p>
        </p:txBody>
      </p:sp>
      <p:pic>
        <p:nvPicPr>
          <p:cNvPr id="6" name="Bildobjekt 5" descr="MRI-Philip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52" y="2966388"/>
            <a:ext cx="3092318" cy="2820677"/>
          </a:xfrm>
          <a:prstGeom prst="rect">
            <a:avLst/>
          </a:prstGeom>
        </p:spPr>
      </p:pic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CE74807F-B1C1-0A4F-BCA2-811F436F63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32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78"/>
    </mc:Choice>
    <mc:Fallback>
      <p:transition spd="slow" advTm="14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392685" y="2753914"/>
            <a:ext cx="3840748" cy="3682886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sv-SE" dirty="0"/>
              <a:t>T.ex. blod- och CSF-flöden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Flödesriktning in och ut ur planet</a:t>
            </a:r>
          </a:p>
          <a:p>
            <a:pPr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Intensiteten reflekterar hastigheten</a:t>
            </a:r>
          </a:p>
          <a:p>
            <a:pPr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Specificera max-hastigheten (velocity encoding)</a:t>
            </a:r>
          </a:p>
          <a:p>
            <a:pPr lvl="1">
              <a:buFont typeface="Arial"/>
              <a:buChar char="•"/>
            </a:pPr>
            <a:r>
              <a:rPr lang="sv-SE" dirty="0"/>
              <a:t> Aliasing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PCMRI</a:t>
            </a:r>
          </a:p>
        </p:txBody>
      </p:sp>
      <p:pic>
        <p:nvPicPr>
          <p:cNvPr id="5" name="Bildobjekt 4" descr="movie2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61" y="2753099"/>
            <a:ext cx="3830632" cy="3830632"/>
          </a:xfrm>
          <a:prstGeom prst="rect">
            <a:avLst/>
          </a:prstGeom>
        </p:spPr>
      </p:pic>
      <p:cxnSp>
        <p:nvCxnSpPr>
          <p:cNvPr id="6" name="Rak pil 5"/>
          <p:cNvCxnSpPr/>
          <p:nvPr/>
        </p:nvCxnSpPr>
        <p:spPr>
          <a:xfrm flipV="1">
            <a:off x="5923044" y="4711839"/>
            <a:ext cx="366189" cy="2415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pil 7"/>
          <p:cNvCxnSpPr/>
          <p:nvPr/>
        </p:nvCxnSpPr>
        <p:spPr>
          <a:xfrm flipH="1">
            <a:off x="6556837" y="5683959"/>
            <a:ext cx="218626" cy="299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k pil 9"/>
          <p:cNvCxnSpPr/>
          <p:nvPr/>
        </p:nvCxnSpPr>
        <p:spPr>
          <a:xfrm>
            <a:off x="5633058" y="3628800"/>
            <a:ext cx="383246" cy="1575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 flipH="1">
            <a:off x="6552650" y="3568320"/>
            <a:ext cx="445474" cy="141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Ljud 14">
            <a:hlinkClick r:id="" action="ppaction://media"/>
            <a:extLst>
              <a:ext uri="{FF2B5EF4-FFF2-40B4-BE49-F238E27FC236}">
                <a16:creationId xmlns:a16="http://schemas.microsoft.com/office/drawing/2014/main" id="{01F33BC5-66F7-4842-8932-B67BBAA0E9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2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712"/>
    </mc:Choice>
    <mc:Fallback>
      <p:transition spd="slow" advTm="21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4D flow MRI</a:t>
            </a:r>
          </a:p>
        </p:txBody>
      </p:sp>
      <p:pic>
        <p:nvPicPr>
          <p:cNvPr id="4" name="Bildobjekt 3" descr="3 MIP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6" y="3009974"/>
            <a:ext cx="7915184" cy="2566426"/>
          </a:xfrm>
          <a:prstGeom prst="rect">
            <a:avLst/>
          </a:prstGeom>
        </p:spPr>
      </p:pic>
      <p:cxnSp>
        <p:nvCxnSpPr>
          <p:cNvPr id="5" name="Rak 4"/>
          <p:cNvCxnSpPr/>
          <p:nvPr/>
        </p:nvCxnSpPr>
        <p:spPr>
          <a:xfrm>
            <a:off x="3595747" y="3727420"/>
            <a:ext cx="288649" cy="14843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ak 5"/>
          <p:cNvCxnSpPr/>
          <p:nvPr/>
        </p:nvCxnSpPr>
        <p:spPr>
          <a:xfrm flipH="1">
            <a:off x="4057586" y="4444866"/>
            <a:ext cx="74224" cy="34635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/>
        </p:nvCxnSpPr>
        <p:spPr>
          <a:xfrm>
            <a:off x="4659626" y="4651029"/>
            <a:ext cx="309095" cy="140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13"/>
          <p:cNvCxnSpPr/>
          <p:nvPr/>
        </p:nvCxnSpPr>
        <p:spPr>
          <a:xfrm>
            <a:off x="5104970" y="4049034"/>
            <a:ext cx="82472" cy="25564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ak 19"/>
          <p:cNvCxnSpPr/>
          <p:nvPr/>
        </p:nvCxnSpPr>
        <p:spPr>
          <a:xfrm>
            <a:off x="1698908" y="4156239"/>
            <a:ext cx="226624" cy="22265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ak 22"/>
          <p:cNvCxnSpPr/>
          <p:nvPr/>
        </p:nvCxnSpPr>
        <p:spPr>
          <a:xfrm flipV="1">
            <a:off x="2234971" y="4156239"/>
            <a:ext cx="239167" cy="17746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ak 26"/>
          <p:cNvCxnSpPr/>
          <p:nvPr/>
        </p:nvCxnSpPr>
        <p:spPr>
          <a:xfrm>
            <a:off x="7162458" y="3941829"/>
            <a:ext cx="391909" cy="8246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C115D661-7BED-5B4E-B72B-CAE7A267BE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94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36"/>
    </mc:Choice>
    <mc:Fallback>
      <p:transition spd="slow" advTm="7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sv-SE" dirty="0"/>
              <a:t>Undersöka perfusion (blodgenomströmningen) till olika delar av hjärnan</a:t>
            </a:r>
          </a:p>
          <a:p>
            <a:pPr lvl="1">
              <a:buFont typeface="Arial"/>
              <a:buChar char="•"/>
            </a:pPr>
            <a:r>
              <a:rPr lang="sv-SE" dirty="0"/>
              <a:t>Stroke, Alzheimers, INPH</a:t>
            </a:r>
          </a:p>
          <a:p>
            <a:pPr lvl="1">
              <a:buFont typeface="Arial"/>
              <a:buChar char="•"/>
            </a:pPr>
            <a:r>
              <a:rPr lang="sv-SE" dirty="0"/>
              <a:t>Kollateralflöden</a:t>
            </a:r>
          </a:p>
          <a:p>
            <a:pPr>
              <a:buFont typeface="Arial"/>
              <a:buChar char="•"/>
            </a:pPr>
            <a:r>
              <a:rPr lang="sv-SE" dirty="0" err="1"/>
              <a:t>Pulsationseffekter</a:t>
            </a:r>
            <a:r>
              <a:rPr lang="sv-SE" dirty="0"/>
              <a:t> i hjärnan (t.ex. kopplat till Alzheimers</a:t>
            </a:r>
            <a:r>
              <a:rPr lang="sv-SE" baseline="30000" dirty="0"/>
              <a:t>1</a:t>
            </a:r>
            <a:r>
              <a:rPr lang="sv-SE" dirty="0"/>
              <a:t>)</a:t>
            </a:r>
          </a:p>
          <a:p>
            <a:pPr>
              <a:buFont typeface="Arial"/>
              <a:buChar char="•"/>
            </a:pPr>
            <a:r>
              <a:rPr lang="sv-SE" dirty="0"/>
              <a:t>Undersöka blodflödesresponsen vid neurologisk aktivitet (funktionell MRI)</a:t>
            </a:r>
          </a:p>
          <a:p>
            <a:pPr>
              <a:buFont typeface="Arial"/>
              <a:buChar char="•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 MRI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097237" y="6393600"/>
            <a:ext cx="3211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1: Rivera-Rivera, Journal of Cerebral Blood Flow and Metabolism, 2015.</a:t>
            </a:r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F0FC0C79-61BA-044F-8C74-3FE7C228B8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78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86"/>
    </mc:Choice>
    <mc:Fallback>
      <p:transition spd="slow" advTm="12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sv-SE" sz="2800" dirty="0"/>
              <a:t>Kärlens hemodynamik</a:t>
            </a:r>
          </a:p>
          <a:p>
            <a:pPr lvl="1">
              <a:buFont typeface="Arial"/>
              <a:buChar char="•"/>
            </a:pPr>
            <a:r>
              <a:rPr lang="sv-SE" sz="2600" dirty="0"/>
              <a:t>Förträngningar (inklusive mer detaljerade förändringar, som t.ex. turbulens</a:t>
            </a:r>
            <a:r>
              <a:rPr lang="sv-SE" sz="2600" baseline="30000" dirty="0">
                <a:solidFill>
                  <a:srgbClr val="073E87"/>
                </a:solidFill>
              </a:rPr>
              <a:t>1</a:t>
            </a:r>
            <a:r>
              <a:rPr lang="sv-SE" sz="2600" dirty="0"/>
              <a:t>)</a:t>
            </a:r>
          </a:p>
          <a:p>
            <a:pPr lvl="1">
              <a:buFont typeface="Arial"/>
              <a:buChar char="•"/>
            </a:pPr>
            <a:r>
              <a:rPr lang="sv-SE" sz="2600" dirty="0"/>
              <a:t>Kollateralflöden</a:t>
            </a:r>
          </a:p>
          <a:p>
            <a:pPr marL="0" indent="0">
              <a:buNone/>
            </a:pPr>
            <a:endParaRPr lang="sv-SE" sz="2800" dirty="0"/>
          </a:p>
          <a:p>
            <a:pPr marL="274320" lvl="1">
              <a:buFont typeface="Arial"/>
              <a:buChar char="•"/>
            </a:pPr>
            <a:r>
              <a:rPr lang="sv-SE" sz="2800" dirty="0"/>
              <a:t>Hjärtats hemodynamik</a:t>
            </a:r>
          </a:p>
          <a:p>
            <a:pPr marL="553720" lvl="2">
              <a:buFont typeface="Arial"/>
              <a:buChar char="•"/>
            </a:pPr>
            <a:r>
              <a:rPr lang="sv-SE" sz="2600" dirty="0"/>
              <a:t>Volymsförflyttningar mellan hjärtats hålrum</a:t>
            </a:r>
          </a:p>
          <a:p>
            <a:pPr marL="553720" lvl="2">
              <a:buFont typeface="Arial"/>
              <a:buChar char="•"/>
            </a:pPr>
            <a:r>
              <a:rPr lang="sv-SE" sz="2600" dirty="0"/>
              <a:t>Bakåtriktade flöden</a:t>
            </a:r>
          </a:p>
          <a:p>
            <a:pPr marL="553720" lvl="2">
              <a:buFont typeface="Arial"/>
              <a:buChar char="•"/>
            </a:pPr>
            <a:r>
              <a:rPr lang="sv-SE" sz="2600" dirty="0"/>
              <a:t>Klaffarnas funktion (t.ex. </a:t>
            </a:r>
            <a:r>
              <a:rPr lang="sv-SE" sz="2600" dirty="0" err="1"/>
              <a:t>hemodynamiska</a:t>
            </a:r>
            <a:r>
              <a:rPr lang="sv-SE" sz="2600" dirty="0"/>
              <a:t> markörer</a:t>
            </a:r>
            <a:r>
              <a:rPr lang="sv-SE" sz="2600" baseline="30000" dirty="0"/>
              <a:t>2</a:t>
            </a:r>
            <a:r>
              <a:rPr lang="sv-SE" sz="2600" dirty="0"/>
              <a:t>)</a:t>
            </a:r>
            <a:endParaRPr lang="sv-SE" sz="2800" dirty="0"/>
          </a:p>
          <a:p>
            <a:pPr marL="0" lvl="1" indent="0">
              <a:buNone/>
            </a:pPr>
            <a:endParaRPr lang="sv-SE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</a:t>
            </a:r>
            <a:r>
              <a:rPr lang="en-GB" dirty="0"/>
              <a:t> MRI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810289" y="6336375"/>
            <a:ext cx="3070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1: Ha et al., Scientific reports, 2017.</a:t>
            </a:r>
          </a:p>
          <a:p>
            <a:r>
              <a:rPr lang="en-GB" sz="800" dirty="0"/>
              <a:t>2:  </a:t>
            </a:r>
            <a:r>
              <a:rPr lang="en-GB" sz="800" dirty="0" err="1"/>
              <a:t>Hassanabad</a:t>
            </a:r>
            <a:r>
              <a:rPr lang="en-GB" sz="800" dirty="0"/>
              <a:t> et al., Journal of Magnetic resonance imaging, 2020.</a:t>
            </a:r>
          </a:p>
        </p:txBody>
      </p:sp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DB6CE3F9-F9AE-574A-8144-65AD3B91DA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73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66"/>
    </mc:Choice>
    <mc:Fallback>
      <p:transition spd="slow" advTm="66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Numeriska tryck- och flödessimuleringar (CFD)</a:t>
            </a:r>
          </a:p>
        </p:txBody>
      </p:sp>
      <p:pic>
        <p:nvPicPr>
          <p:cNvPr id="4" name="Picture 6" descr="Bildobjekt 1">
            <a:extLst>
              <a:ext uri="{FF2B5EF4-FFF2-40B4-BE49-F238E27FC236}">
                <a16:creationId xmlns:a16="http://schemas.microsoft.com/office/drawing/2014/main" id="{E8BF7FCA-95A7-FB48-97DC-3E24BABAD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5" y="3113808"/>
            <a:ext cx="3363913" cy="33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4396435" y="4547998"/>
            <a:ext cx="365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pic>
        <p:nvPicPr>
          <p:cNvPr id="5" name="Picture 1" descr="Bildobjekt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46" y="3113808"/>
            <a:ext cx="3359150" cy="33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Oval 4" descr="Ellips 3"/>
          <p:cNvSpPr>
            <a:spLocks/>
          </p:cNvSpPr>
          <p:nvPr/>
        </p:nvSpPr>
        <p:spPr bwMode="auto">
          <a:xfrm>
            <a:off x="6720771" y="4734645"/>
            <a:ext cx="158750" cy="111125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45720" rIns="4572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cs typeface="Calibri" charset="0"/>
            </a:endParaRPr>
          </a:p>
        </p:txBody>
      </p:sp>
      <p:sp>
        <p:nvSpPr>
          <p:cNvPr id="7" name="Line 5" descr="Rak pil 5"/>
          <p:cNvSpPr>
            <a:spLocks noChangeShapeType="1"/>
          </p:cNvSpPr>
          <p:nvPr/>
        </p:nvSpPr>
        <p:spPr bwMode="auto">
          <a:xfrm flipH="1">
            <a:off x="6917621" y="4507633"/>
            <a:ext cx="428625" cy="225425"/>
          </a:xfrm>
          <a:prstGeom prst="lin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>
              <a:defRPr/>
            </a:pPr>
            <a:endParaRPr lang="en-GB">
              <a:cs typeface="Calibri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1418506" y="2668639"/>
            <a:ext cx="162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Strukturell bild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6039313" y="2668639"/>
            <a:ext cx="163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Hastighetsbild</a:t>
            </a:r>
          </a:p>
        </p:txBody>
      </p:sp>
      <p:cxnSp>
        <p:nvCxnSpPr>
          <p:cNvPr id="11" name="Rak 10"/>
          <p:cNvCxnSpPr/>
          <p:nvPr/>
        </p:nvCxnSpPr>
        <p:spPr>
          <a:xfrm flipV="1">
            <a:off x="2375172" y="4809608"/>
            <a:ext cx="305143" cy="1501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Ljud 14">
            <a:hlinkClick r:id="" action="ppaction://media"/>
            <a:extLst>
              <a:ext uri="{FF2B5EF4-FFF2-40B4-BE49-F238E27FC236}">
                <a16:creationId xmlns:a16="http://schemas.microsoft.com/office/drawing/2014/main" id="{6206DA0D-D829-1E46-88FE-4E215C05E9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60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25"/>
    </mc:Choice>
    <mc:Fallback>
      <p:transition spd="slow" advTm="6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Numeriska tyck- och flödessimuleringar (CFD)</a:t>
            </a:r>
          </a:p>
        </p:txBody>
      </p:sp>
      <p:pic>
        <p:nvPicPr>
          <p:cNvPr id="4" name="Bildobjekt 3" descr="testing.gif">
            <a:extLst>
              <a:ext uri="{FF2B5EF4-FFF2-40B4-BE49-F238E27FC236}">
                <a16:creationId xmlns:a16="http://schemas.microsoft.com/office/drawing/2014/main" id="{5B3B3E70-2DED-4046-8F90-909507D1E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08" y="2590177"/>
            <a:ext cx="5312832" cy="3984624"/>
          </a:xfrm>
          <a:prstGeom prst="rect">
            <a:avLst/>
          </a:prstGeom>
        </p:spPr>
      </p:pic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83F8F89B-BC23-5543-8D69-38B60557A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7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17"/>
    </mc:Choice>
    <mc:Fallback>
      <p:transition spd="slow" advTm="5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sv-SE" dirty="0"/>
              <a:t>Tryckbestämningar (blodkärl, hjärta, hjärna)</a:t>
            </a:r>
          </a:p>
          <a:p>
            <a:pPr>
              <a:buFont typeface="Arial"/>
              <a:buChar char="•"/>
            </a:pPr>
            <a:r>
              <a:rPr lang="sv-SE" dirty="0"/>
              <a:t>Avancerade flödesbeteenden</a:t>
            </a:r>
          </a:p>
          <a:p>
            <a:pPr lvl="1">
              <a:buFont typeface="Arial"/>
              <a:buChar char="•"/>
            </a:pPr>
            <a:r>
              <a:rPr lang="sv-SE" dirty="0"/>
              <a:t>Turbulens</a:t>
            </a:r>
          </a:p>
          <a:p>
            <a:pPr>
              <a:buFont typeface="Arial"/>
              <a:buChar char="•"/>
            </a:pPr>
            <a:r>
              <a:rPr lang="sv-SE" dirty="0"/>
              <a:t>Kan kombineras med värmeberäkningar, partikel- eller kontrastspridning, etc.</a:t>
            </a:r>
          </a:p>
          <a:p>
            <a:pPr>
              <a:buFont typeface="Arial"/>
              <a:buChar char="•"/>
            </a:pPr>
            <a:r>
              <a:rPr lang="sv-SE" dirty="0"/>
              <a:t>Uppskatta storheter som inte går att mäta</a:t>
            </a:r>
          </a:p>
          <a:p>
            <a:pPr lvl="1">
              <a:buFont typeface="Arial"/>
              <a:buChar char="•"/>
            </a:pPr>
            <a:r>
              <a:rPr lang="sv-SE" dirty="0"/>
              <a:t>Väggskjuvspänningar i kärlväggar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 CFD</a:t>
            </a:r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4E74E4A2-D4EF-1E43-BD49-BFC5F0BCFC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98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06"/>
    </mc:Choice>
    <mc:Fallback>
      <p:transition spd="slow" advTm="10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72066" y="2675468"/>
            <a:ext cx="3391697" cy="16951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73E87"/>
                </a:solidFill>
              </a:rPr>
              <a:t>Moment 1: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Mätteknik</a:t>
            </a:r>
            <a:endParaRPr lang="en-GB" dirty="0">
              <a:solidFill>
                <a:srgbClr val="073E87"/>
              </a:solidFill>
            </a:endParaRPr>
          </a:p>
          <a:p>
            <a:pPr>
              <a:buFont typeface="Arial"/>
              <a:buChar char="•"/>
            </a:pPr>
            <a:r>
              <a:rPr lang="en-GB" dirty="0">
                <a:solidFill>
                  <a:srgbClr val="073E87"/>
                </a:solidFill>
              </a:rPr>
              <a:t>Temperaturmätningar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Tema 3</a:t>
            </a:r>
          </a:p>
        </p:txBody>
      </p:sp>
      <p:sp>
        <p:nvSpPr>
          <p:cNvPr id="4" name="Platshållare för innehåll 1"/>
          <p:cNvSpPr txBox="1">
            <a:spLocks/>
          </p:cNvSpPr>
          <p:nvPr/>
        </p:nvSpPr>
        <p:spPr>
          <a:xfrm>
            <a:off x="872066" y="4802747"/>
            <a:ext cx="3391697" cy="196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GB" dirty="0">
                <a:solidFill>
                  <a:srgbClr val="073E87"/>
                </a:solidFill>
              </a:rPr>
              <a:t>Moment 2: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Tryckmätningar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Blodflödesmätningar</a:t>
            </a:r>
            <a:endParaRPr lang="en-GB" dirty="0">
              <a:solidFill>
                <a:srgbClr val="073E87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84511" y="4720603"/>
            <a:ext cx="3579252" cy="16044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Platshållare för innehåll 1"/>
          <p:cNvSpPr txBox="1">
            <a:spLocks/>
          </p:cNvSpPr>
          <p:nvPr/>
        </p:nvSpPr>
        <p:spPr>
          <a:xfrm>
            <a:off x="5395442" y="2674465"/>
            <a:ext cx="3391697" cy="196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GB" dirty="0">
                <a:solidFill>
                  <a:srgbClr val="073E87"/>
                </a:solidFill>
              </a:rPr>
              <a:t>Moment 3: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Respiration</a:t>
            </a:r>
            <a:endParaRPr lang="en-GB" dirty="0">
              <a:solidFill>
                <a:srgbClr val="073E87"/>
              </a:solidFill>
            </a:endParaRPr>
          </a:p>
        </p:txBody>
      </p:sp>
      <p:sp>
        <p:nvSpPr>
          <p:cNvPr id="7" name="Platshållare för innehåll 1"/>
          <p:cNvSpPr txBox="1">
            <a:spLocks/>
          </p:cNvSpPr>
          <p:nvPr/>
        </p:nvSpPr>
        <p:spPr>
          <a:xfrm>
            <a:off x="5395442" y="4802747"/>
            <a:ext cx="3391697" cy="196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GB" dirty="0">
                <a:solidFill>
                  <a:srgbClr val="073E87"/>
                </a:solidFill>
              </a:rPr>
              <a:t>Moment 4: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Ämnesomsättningen</a:t>
            </a:r>
            <a:endParaRPr lang="en-GB" dirty="0">
              <a:solidFill>
                <a:srgbClr val="073E87"/>
              </a:solidFill>
            </a:endParaRPr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8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9"/>
    </mc:Choice>
    <mc:Fallback xmlns="">
      <p:transition xmlns:p14="http://schemas.microsoft.com/office/powerpoint/2010/main" spd="slow" advTm="1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sv-SE" dirty="0"/>
              <a:t>Simuleringarna endast så bra som det data man baserar dem på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 CFD</a:t>
            </a: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5E6BFD03-CE86-704B-861B-73DE13167E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89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84"/>
    </mc:Choice>
    <mc:Fallback>
      <p:transition spd="slow" advTm="3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3155FE93-74B5-5A40-8FF6-2D76B744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3068976"/>
            <a:ext cx="7408333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3200" u="sng" dirty="0">
                <a:solidFill>
                  <a:schemeClr val="tx1"/>
                </a:solidFill>
              </a:rPr>
              <a:t>Slut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65B1904F-A77D-FC43-9ED7-BDC6ADE9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CE0695EC-A9D5-B14D-B788-91BE3C0B5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"/>
    </mc:Choice>
    <mc:Fallback>
      <p:transition spd="slow" advTm="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905244"/>
          </a:xfrm>
        </p:spPr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sv-SE" dirty="0"/>
              <a:t>Tryck</a:t>
            </a:r>
          </a:p>
          <a:p>
            <a:pPr lvl="1">
              <a:buFont typeface="Arial"/>
              <a:buChar char="•"/>
            </a:pPr>
            <a:r>
              <a:rPr lang="sv-SE" dirty="0"/>
              <a:t>Specialtillämpning: Intrakraniellt tryck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Blodflöde</a:t>
            </a:r>
          </a:p>
          <a:p>
            <a:pPr lvl="1">
              <a:buFont typeface="Arial"/>
              <a:buChar char="•"/>
            </a:pPr>
            <a:r>
              <a:rPr lang="sv-SE" dirty="0"/>
              <a:t>Titta lite extra på Ultraljud</a:t>
            </a:r>
          </a:p>
          <a:p>
            <a:pPr lvl="2">
              <a:buFont typeface="Arial"/>
              <a:buChar char="•"/>
            </a:pPr>
            <a:r>
              <a:rPr lang="sv-SE" dirty="0"/>
              <a:t>Bildexempel</a:t>
            </a:r>
          </a:p>
          <a:p>
            <a:pPr lvl="2">
              <a:buFont typeface="Arial"/>
              <a:buChar char="•"/>
            </a:pPr>
            <a:r>
              <a:rPr lang="sv-SE" dirty="0"/>
              <a:t>Tillämpningar</a:t>
            </a:r>
          </a:p>
          <a:p>
            <a:pPr>
              <a:buFont typeface="Arial"/>
              <a:buChar char="•"/>
            </a:pPr>
            <a:endParaRPr lang="sv-SE" dirty="0"/>
          </a:p>
          <a:p>
            <a:pPr lvl="1">
              <a:buFont typeface="Arial"/>
              <a:buChar char="•"/>
            </a:pPr>
            <a:r>
              <a:rPr lang="sv-SE" dirty="0"/>
              <a:t>Ny metod: MRI (blod- och CSF-flöde)</a:t>
            </a:r>
          </a:p>
          <a:p>
            <a:pPr lvl="2">
              <a:buFont typeface="Arial"/>
              <a:buChar char="•"/>
            </a:pPr>
            <a:r>
              <a:rPr lang="sv-SE" dirty="0"/>
              <a:t>Bildexempel</a:t>
            </a:r>
          </a:p>
          <a:p>
            <a:pPr lvl="2">
              <a:buFont typeface="Arial"/>
              <a:buChar char="•"/>
            </a:pPr>
            <a:r>
              <a:rPr lang="sv-SE" dirty="0"/>
              <a:t>Tillämpningar</a:t>
            </a:r>
          </a:p>
          <a:p>
            <a:pPr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sz="2200" dirty="0"/>
              <a:t>Numeriska tryck- och flödessimuleringar</a:t>
            </a:r>
          </a:p>
          <a:p>
            <a:pPr lvl="1">
              <a:buFont typeface="Arial"/>
              <a:buChar char="•"/>
            </a:pPr>
            <a:r>
              <a:rPr lang="sv-SE" sz="2000" dirty="0"/>
              <a:t>Baserat på person-specifika data från t.ex. ultraljud eller MRI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Innehåll</a:t>
            </a:r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9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7"/>
    </mc:Choice>
    <mc:Fallback xmlns="">
      <p:transition xmlns:p14="http://schemas.microsoft.com/office/powerpoint/2010/main" spd="slow" advTm="70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72068" y="2675466"/>
            <a:ext cx="4722046" cy="3993603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sv-SE" dirty="0"/>
              <a:t>Lumbalpunktion</a:t>
            </a:r>
          </a:p>
          <a:p>
            <a:pPr lvl="1">
              <a:buFont typeface="Arial"/>
              <a:buChar char="•"/>
            </a:pPr>
            <a:r>
              <a:rPr lang="sv-SE" sz="1900" dirty="0"/>
              <a:t>Införande av nål i CSF-utrymmet i ländryggen</a:t>
            </a:r>
          </a:p>
          <a:p>
            <a:pPr lvl="1">
              <a:buFont typeface="Arial"/>
              <a:buChar char="•"/>
            </a:pPr>
            <a:r>
              <a:rPr lang="sv-SE" sz="1900" dirty="0"/>
              <a:t>Anslut nålen till ett vätskekatetersystem</a:t>
            </a:r>
          </a:p>
          <a:p>
            <a:pPr lvl="1">
              <a:buFont typeface="Arial"/>
              <a:buChar char="•"/>
            </a:pPr>
            <a:r>
              <a:rPr lang="sv-SE" sz="1900" dirty="0"/>
              <a:t>Sensorplacering viktig (nollning, referensnivå)</a:t>
            </a:r>
          </a:p>
          <a:p>
            <a:pPr lvl="1"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Intrakraniella sensorer</a:t>
            </a:r>
          </a:p>
          <a:p>
            <a:pPr lvl="1">
              <a:buFont typeface="Arial"/>
              <a:buChar char="•"/>
            </a:pPr>
            <a:r>
              <a:rPr lang="sv-SE" sz="1900" dirty="0"/>
              <a:t>Kateterspetsgivare som sätts in intrakraniellt</a:t>
            </a:r>
          </a:p>
          <a:p>
            <a:pPr lvl="1">
              <a:buFont typeface="Arial"/>
              <a:buChar char="•"/>
            </a:pPr>
            <a:r>
              <a:rPr lang="sv-SE" sz="1900" dirty="0"/>
              <a:t>Mäter direkt där sensorn sitter</a:t>
            </a:r>
          </a:p>
          <a:p>
            <a:pPr lvl="1">
              <a:buFont typeface="Arial"/>
              <a:buChar char="•"/>
            </a:pPr>
            <a:r>
              <a:rPr lang="sv-SE" sz="1900" dirty="0"/>
              <a:t>Kan monitorera ICP under en längre tid på detta sätt</a:t>
            </a:r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Intrakraniellt tryck</a:t>
            </a:r>
          </a:p>
        </p:txBody>
      </p:sp>
      <p:pic>
        <p:nvPicPr>
          <p:cNvPr id="4" name="Bild 26">
            <a:extLst>
              <a:ext uri="{FF2B5EF4-FFF2-40B4-BE49-F238E27FC236}">
                <a16:creationId xmlns:a16="http://schemas.microsoft.com/office/drawing/2014/main" id="{B24FB814-9DCB-F14D-8391-ED4AB7E0014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72" y="4699500"/>
            <a:ext cx="2382427" cy="178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1">
            <a:extLst>
              <a:ext uri="{FF2B5EF4-FFF2-40B4-BE49-F238E27FC236}">
                <a16:creationId xmlns:a16="http://schemas.microsoft.com/office/drawing/2014/main" id="{67B5E7B8-508F-044B-90F1-BA91AD6B223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72" y="2675466"/>
            <a:ext cx="2382428" cy="1789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jud 22">
            <a:hlinkClick r:id="" action="ppaction://media"/>
            <a:extLst>
              <a:ext uri="{FF2B5EF4-FFF2-40B4-BE49-F238E27FC236}">
                <a16:creationId xmlns:a16="http://schemas.microsoft.com/office/drawing/2014/main" id="{0291BD3B-2DB9-C64E-BAFF-ED5035012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86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61"/>
    </mc:Choice>
    <mc:Fallback>
      <p:transition spd="slow" advTm="13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A9274D9B-B468-8F42-AAE8-71DCB5F0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8" y="2675466"/>
            <a:ext cx="4581282" cy="3744291"/>
          </a:xfrm>
        </p:spPr>
        <p:txBody>
          <a:bodyPr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Infusionsprotokoll</a:t>
            </a:r>
          </a:p>
          <a:p>
            <a:pPr lvl="1">
              <a:buFont typeface="Arial"/>
              <a:buChar char="•"/>
            </a:pPr>
            <a:r>
              <a:rPr lang="sv-SE" sz="1900" dirty="0">
                <a:solidFill>
                  <a:srgbClr val="073E87"/>
                </a:solidFill>
              </a:rPr>
              <a:t>Två nålar används, en för tryckmätning och en för själva infusionen</a:t>
            </a:r>
          </a:p>
          <a:p>
            <a:pPr lvl="1">
              <a:buFont typeface="Arial"/>
              <a:buChar char="•"/>
            </a:pPr>
            <a:endParaRPr lang="sv-SE" sz="1900" dirty="0">
              <a:solidFill>
                <a:srgbClr val="073E87"/>
              </a:solidFill>
            </a:endParaRPr>
          </a:p>
          <a:p>
            <a:pPr lvl="1">
              <a:buFont typeface="Arial"/>
              <a:buChar char="•"/>
            </a:pPr>
            <a:r>
              <a:rPr lang="sv-SE" sz="1900" dirty="0">
                <a:solidFill>
                  <a:srgbClr val="073E87"/>
                </a:solidFill>
              </a:rPr>
              <a:t>Pumpar in vätska och mäter tryckresponsen</a:t>
            </a:r>
          </a:p>
          <a:p>
            <a:pPr lvl="1">
              <a:buFont typeface="Arial"/>
              <a:buChar char="•"/>
            </a:pPr>
            <a:endParaRPr lang="sv-SE" sz="1900" dirty="0">
              <a:solidFill>
                <a:srgbClr val="073E87"/>
              </a:solidFill>
            </a:endParaRPr>
          </a:p>
          <a:p>
            <a:pPr lvl="1">
              <a:buFont typeface="Arial"/>
              <a:buChar char="•"/>
            </a:pPr>
            <a:r>
              <a:rPr lang="sv-SE" sz="1900" dirty="0">
                <a:solidFill>
                  <a:srgbClr val="073E87"/>
                </a:solidFill>
              </a:rPr>
              <a:t>Via matematisk modellering kan man beräkna om vätskan absorberas normalt i kroppen</a:t>
            </a:r>
          </a:p>
          <a:p>
            <a:pPr lvl="1">
              <a:buFont typeface="Arial"/>
              <a:buChar char="•"/>
            </a:pPr>
            <a:endParaRPr lang="sv-SE" dirty="0">
              <a:solidFill>
                <a:srgbClr val="073E87"/>
              </a:solidFill>
            </a:endParaRPr>
          </a:p>
          <a:p>
            <a:pPr>
              <a:buFont typeface="Arial"/>
              <a:buChar char="•"/>
            </a:pPr>
            <a:r>
              <a:rPr lang="sv-SE" dirty="0">
                <a:solidFill>
                  <a:srgbClr val="073E87"/>
                </a:solidFill>
              </a:rPr>
              <a:t>Absorption av vätskan kan vara påverkad vid sjukdomen hydrocefalus</a:t>
            </a:r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EFC7710-B205-8B43-9930-3603771AC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Lumbal-infusion</a:t>
            </a:r>
          </a:p>
        </p:txBody>
      </p:sp>
      <p:pic>
        <p:nvPicPr>
          <p:cNvPr id="4" name="Picture 4" descr="Celda sköterska">
            <a:extLst>
              <a:ext uri="{FF2B5EF4-FFF2-40B4-BE49-F238E27FC236}">
                <a16:creationId xmlns:a16="http://schemas.microsoft.com/office/drawing/2014/main" id="{67620285-9929-144F-A529-AFA2F94B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4448" y="3215707"/>
            <a:ext cx="3189495" cy="25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5993699" y="5959382"/>
            <a:ext cx="251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CELDA lumbar pressure measurement apparatus (Likvor, Umeå, Sweden)</a:t>
            </a: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90ABECFC-E695-0740-89B5-36DDFEC5F2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25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4"/>
    </mc:Choice>
    <mc:Fallback>
      <p:transition spd="slow" advTm="5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611845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sv-SE" dirty="0"/>
              <a:t>Monitorering vid traumatisk hjärnskada (TBI)</a:t>
            </a:r>
          </a:p>
          <a:p>
            <a:pPr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Diagnosticering av Idiopatisk intrakraniell hypertension (IIH)</a:t>
            </a:r>
          </a:p>
          <a:p>
            <a:pPr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ICP föreslås också kunna vara en komponent i glaukom</a:t>
            </a:r>
            <a:r>
              <a:rPr lang="sv-SE" baseline="30000" dirty="0">
                <a:solidFill>
                  <a:srgbClr val="073E87"/>
                </a:solidFill>
              </a:rPr>
              <a:t>1</a:t>
            </a:r>
            <a:r>
              <a:rPr lang="sv-SE" dirty="0"/>
              <a:t> och de synrubbningar som drabbar astronauter under längre vistelser i tyngdlöshet</a:t>
            </a:r>
            <a:r>
              <a:rPr lang="sv-SE" baseline="30000" dirty="0">
                <a:solidFill>
                  <a:srgbClr val="073E87"/>
                </a:solidFill>
              </a:rPr>
              <a:t>2</a:t>
            </a:r>
            <a:endParaRPr lang="sv-SE" dirty="0">
              <a:solidFill>
                <a:srgbClr val="073E87"/>
              </a:solidFill>
            </a:endParaRPr>
          </a:p>
          <a:p>
            <a:pPr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Bestämning av CSF-systemets egenskaper (t.ex. hydrocefalus)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 intrakraniellt tryck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872067" y="6380946"/>
            <a:ext cx="2599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1: Jonas et al., Progress in retinal and eye research, 2015.</a:t>
            </a:r>
          </a:p>
          <a:p>
            <a:r>
              <a:rPr lang="en-GB" sz="800" dirty="0"/>
              <a:t>2: Mader et al., Ophthalmology, 2011. </a:t>
            </a:r>
          </a:p>
        </p:txBody>
      </p:sp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A6B3DCD4-98D6-3946-BED3-508F2574F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4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44"/>
    </mc:Choice>
    <mc:Fallback>
      <p:transition spd="slow" advTm="9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Blodflöden</a:t>
            </a:r>
            <a:r>
              <a:rPr lang="en-GB" dirty="0"/>
              <a:t> Ultraljud</a:t>
            </a:r>
          </a:p>
        </p:txBody>
      </p:sp>
      <p:sp>
        <p:nvSpPr>
          <p:cNvPr id="4" name="Platshållare för innehåll 1"/>
          <p:cNvSpPr txBox="1">
            <a:spLocks/>
          </p:cNvSpPr>
          <p:nvPr/>
        </p:nvSpPr>
        <p:spPr>
          <a:xfrm>
            <a:off x="872067" y="2683861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sv-SE" dirty="0"/>
              <a:t>Bygger på reflektion</a:t>
            </a:r>
          </a:p>
          <a:p>
            <a:pPr lvl="1">
              <a:buFont typeface="Arial"/>
              <a:buChar char="•"/>
            </a:pPr>
            <a:r>
              <a:rPr lang="sv-SE" dirty="0"/>
              <a:t>Skickar in ultraljudspulser som får studsa tillbaka till proben/sensorn</a:t>
            </a:r>
          </a:p>
          <a:p>
            <a:pPr lvl="1">
              <a:buFont typeface="Arial"/>
              <a:buChar char="•"/>
            </a:pPr>
            <a:r>
              <a:rPr lang="sv-SE" dirty="0"/>
              <a:t>Tiden mellan utsänd och reflekterad puls är det som mäts (hastigheten i kroppens vävnader ligger i medel på 1540 m/s)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Dynamisk undersökning</a:t>
            </a:r>
          </a:p>
          <a:p>
            <a:pPr lvl="1">
              <a:buFont typeface="Arial"/>
              <a:buChar char="•"/>
            </a:pPr>
            <a:r>
              <a:rPr lang="sv-SE" dirty="0"/>
              <a:t>Ger flödeshastigheter i realtid</a:t>
            </a:r>
          </a:p>
          <a:p>
            <a:pPr marL="301943" lvl="1" indent="0">
              <a:buFont typeface="Symbol" pitchFamily="18" charset="2"/>
              <a:buNone/>
            </a:pPr>
            <a:endParaRPr lang="sv-SE" dirty="0"/>
          </a:p>
          <a:p>
            <a:pPr lvl="1"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93909DFC-3FFB-E744-960A-503B9CD6CC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33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74"/>
    </mc:Choice>
    <mc:Fallback>
      <p:transition spd="slow" advTm="7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Blodflöden </a:t>
            </a:r>
            <a:r>
              <a:rPr lang="en-GB" dirty="0"/>
              <a:t>Ultraljud</a:t>
            </a:r>
          </a:p>
        </p:txBody>
      </p:sp>
      <p:sp>
        <p:nvSpPr>
          <p:cNvPr id="8" name="Platshållare för innehåll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sv-SE" dirty="0"/>
              <a:t>Mäter blodflödeshastigheter med hjälp av doppler-effekten</a:t>
            </a:r>
          </a:p>
          <a:p>
            <a:pPr marL="301943" lvl="1" indent="0">
              <a:buNone/>
            </a:pPr>
            <a:endParaRPr lang="sv-SE" dirty="0"/>
          </a:p>
          <a:p>
            <a:pPr lvl="1"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pic>
        <p:nvPicPr>
          <p:cNvPr id="4" name="Picture 4" descr="Dopplerfrequenz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4594713"/>
            <a:ext cx="381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7364" r="9267" b="9853"/>
          <a:stretch>
            <a:fillRect/>
          </a:stretch>
        </p:blipFill>
        <p:spPr bwMode="auto">
          <a:xfrm>
            <a:off x="4807029" y="3925383"/>
            <a:ext cx="3879771" cy="26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 10"/>
          <p:cNvSpPr/>
          <p:nvPr/>
        </p:nvSpPr>
        <p:spPr>
          <a:xfrm rot="18355585">
            <a:off x="5811028" y="5742954"/>
            <a:ext cx="133102" cy="210281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0775BBE8-36F2-984F-B0FA-81A78B70CD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70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52"/>
    </mc:Choice>
    <mc:Fallback>
      <p:transition spd="slow" advTm="10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Blodflöden </a:t>
            </a:r>
            <a:r>
              <a:rPr lang="en-GB" dirty="0"/>
              <a:t>Ultraljud</a:t>
            </a:r>
          </a:p>
        </p:txBody>
      </p:sp>
      <p:sp>
        <p:nvSpPr>
          <p:cNvPr id="8" name="Platshållare för innehåll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sv-SE" dirty="0"/>
              <a:t>Pulsad doppler</a:t>
            </a:r>
          </a:p>
          <a:p>
            <a:pPr lvl="1">
              <a:buFont typeface="Arial"/>
              <a:buChar char="•"/>
            </a:pPr>
            <a:r>
              <a:rPr lang="sv-SE" dirty="0"/>
              <a:t>Tillåter positionsbestämning (hastighetsprofiler)</a:t>
            </a:r>
          </a:p>
          <a:p>
            <a:pPr lvl="1">
              <a:buFont typeface="Arial"/>
              <a:buChar char="•"/>
            </a:pPr>
            <a:r>
              <a:rPr lang="sv-SE" dirty="0"/>
              <a:t>En sensor</a:t>
            </a:r>
          </a:p>
          <a:p>
            <a:pPr lvl="1">
              <a:buFont typeface="Arial"/>
              <a:buChar char="•"/>
            </a:pPr>
            <a:r>
              <a:rPr lang="sv-SE" dirty="0"/>
              <a:t>Övre gräns för hastigheter man kan mäta korrekt (aliasing)</a:t>
            </a:r>
          </a:p>
          <a:p>
            <a:pPr marL="301943" lvl="1" indent="0">
              <a:buNone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Kontinuerlig doppler</a:t>
            </a:r>
          </a:p>
          <a:p>
            <a:pPr lvl="1">
              <a:buFont typeface="Arial"/>
              <a:buChar char="•"/>
            </a:pPr>
            <a:r>
              <a:rPr lang="sv-SE" dirty="0"/>
              <a:t>Kan mäta riktigt höga hastigheter</a:t>
            </a:r>
          </a:p>
          <a:p>
            <a:pPr lvl="1">
              <a:buFont typeface="Arial"/>
              <a:buChar char="•"/>
            </a:pPr>
            <a:r>
              <a:rPr lang="sv-SE" dirty="0"/>
              <a:t>Ingen positionsinformation (reflektioner från alla djup samtidigt)</a:t>
            </a:r>
          </a:p>
          <a:p>
            <a:pPr lvl="1">
              <a:buFont typeface="Arial"/>
              <a:buChar char="•"/>
            </a:pPr>
            <a:r>
              <a:rPr lang="sv-SE" dirty="0"/>
              <a:t>Två sensorer behövs</a:t>
            </a:r>
          </a:p>
          <a:p>
            <a:pPr lvl="1"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A3FE7629-D058-EB43-99E0-F53B98EEC4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56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99"/>
    </mc:Choice>
    <mc:Fallback>
      <p:transition spd="slow" advTm="16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|5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93.3|5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1|1.1|1|0.4|1.3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4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|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1.5|4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1.5|4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2.2|9.4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|5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st">
  <a:themeElements>
    <a:clrScheme name="1_Tom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om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1_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om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om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om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om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om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om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om presentation">
  <a:themeElements>
    <a:clrScheme name="Tom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om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ågform">
  <a:themeElements>
    <a:clrScheme name="Våg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åg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åg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BDD3F2308DD70489748AFCFBD829917" ma:contentTypeVersion="5" ma:contentTypeDescription="Skapa ett nytt dokument." ma:contentTypeScope="" ma:versionID="4cca7817f592c41682cf59fecd42171e">
  <xsd:schema xmlns:xsd="http://www.w3.org/2001/XMLSchema" xmlns:xs="http://www.w3.org/2001/XMLSchema" xmlns:p="http://schemas.microsoft.com/office/2006/metadata/properties" xmlns:ns2="bb5edce1-8301-4e5d-b23d-37ca302aec4a" xmlns:ns3="61c24ab2-9ed3-454a-958e-c752c4ed4977" targetNamespace="http://schemas.microsoft.com/office/2006/metadata/properties" ma:root="true" ma:fieldsID="6d883e0c0578d124d29da0094612e12c" ns2:_="" ns3:_="">
    <xsd:import namespace="bb5edce1-8301-4e5d-b23d-37ca302aec4a"/>
    <xsd:import namespace="61c24ab2-9ed3-454a-958e-c752c4ed4977"/>
    <xsd:element name="properties">
      <xsd:complexType>
        <xsd:sequence>
          <xsd:element name="documentManagement">
            <xsd:complexType>
              <xsd:all>
                <xsd:element ref="ns2:_lisam_Description" minOccurs="0"/>
                <xsd:element ref="ns3:_lisam_PublishedVersion" minOccurs="0"/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edce1-8301-4e5d-b23d-37ca302aec4a" elementFormDefault="qualified">
    <xsd:import namespace="http://schemas.microsoft.com/office/2006/documentManagement/types"/>
    <xsd:import namespace="http://schemas.microsoft.com/office/infopath/2007/PartnerControls"/>
    <xsd:element name="_lisam_Description" ma:index="8" nillable="true" ma:displayName="Beskrivning" ma:internalName="_lisam_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4ab2-9ed3-454a-958e-c752c4ed4977" elementFormDefault="qualified">
    <xsd:import namespace="http://schemas.microsoft.com/office/2006/documentManagement/types"/>
    <xsd:import namespace="http://schemas.microsoft.com/office/infopath/2007/PartnerControls"/>
    <xsd:element name="_lisam_PublishedVersion" ma:index="9" nillable="true" ma:displayName="Published Version" ma:internalName="_lisam_PublishedVersion">
      <xsd:simpleType>
        <xsd:restriction base="dms:Text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lisam_PublishedVersion xmlns="61c24ab2-9ed3-454a-958e-c752c4ed4977" xsi:nil="true"/>
    <_lisam_Description xmlns="bb5edce1-8301-4e5d-b23d-37ca302aec4a" xsi:nil="true"/>
  </documentManagement>
</p:properties>
</file>

<file path=customXml/itemProps1.xml><?xml version="1.0" encoding="utf-8"?>
<ds:datastoreItem xmlns:ds="http://schemas.openxmlformats.org/officeDocument/2006/customXml" ds:itemID="{9111ED6D-9493-408D-9219-4D87D3DE8E4F}"/>
</file>

<file path=customXml/itemProps2.xml><?xml version="1.0" encoding="utf-8"?>
<ds:datastoreItem xmlns:ds="http://schemas.openxmlformats.org/officeDocument/2006/customXml" ds:itemID="{34386E48-4358-4077-8076-923E9DC75A28}"/>
</file>

<file path=customXml/itemProps3.xml><?xml version="1.0" encoding="utf-8"?>
<ds:datastoreItem xmlns:ds="http://schemas.openxmlformats.org/officeDocument/2006/customXml" ds:itemID="{F999F9FF-D2B3-467F-993D-CD6C37B50EF7}"/>
</file>

<file path=docProps/app.xml><?xml version="1.0" encoding="utf-8"?>
<Properties xmlns="http://schemas.openxmlformats.org/officeDocument/2006/extended-properties" xmlns:vt="http://schemas.openxmlformats.org/officeDocument/2006/docPropsVTypes">
  <Template>test.thmx</Template>
  <TotalTime>4415</TotalTime>
  <Words>906</Words>
  <Application>Microsoft Macintosh PowerPoint</Application>
  <PresentationFormat>Bildspel på skärmen (4:3)</PresentationFormat>
  <Paragraphs>174</Paragraphs>
  <Slides>21</Slides>
  <Notes>11</Notes>
  <HiddenSlides>0</HiddenSlides>
  <MMClips>21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21</vt:i4>
      </vt:variant>
    </vt:vector>
  </HeadingPairs>
  <TitlesOfParts>
    <vt:vector size="29" baseType="lpstr">
      <vt:lpstr>Arial</vt:lpstr>
      <vt:lpstr>Calibri</vt:lpstr>
      <vt:lpstr>Candara</vt:lpstr>
      <vt:lpstr>Symbol</vt:lpstr>
      <vt:lpstr>Verdana</vt:lpstr>
      <vt:lpstr>test</vt:lpstr>
      <vt:lpstr>Tom presentation</vt:lpstr>
      <vt:lpstr>Vågform</vt:lpstr>
      <vt:lpstr>Tema 3: Mätning av temperatur, tryck och flöde, respiration och ämnesomsättning   </vt:lpstr>
      <vt:lpstr>Tema 3</vt:lpstr>
      <vt:lpstr>Innehåll</vt:lpstr>
      <vt:lpstr>Intrakraniellt tryck</vt:lpstr>
      <vt:lpstr>Lumbal-infusion</vt:lpstr>
      <vt:lpstr>Tillämpningar intrakraniellt tryck</vt:lpstr>
      <vt:lpstr>Blodflöden Ultraljud</vt:lpstr>
      <vt:lpstr>Blodflöden Ultraljud</vt:lpstr>
      <vt:lpstr>Blodflöden Ultraljud</vt:lpstr>
      <vt:lpstr>Blodflöden Ultraljud</vt:lpstr>
      <vt:lpstr>Blodflöden Ultraljud</vt:lpstr>
      <vt:lpstr>Magnetresonanstomografi (MRI)</vt:lpstr>
      <vt:lpstr>PCMRI</vt:lpstr>
      <vt:lpstr>4D flow MRI</vt:lpstr>
      <vt:lpstr>Tillämpningar MRI</vt:lpstr>
      <vt:lpstr>Tillämpningar MRI</vt:lpstr>
      <vt:lpstr>Numeriska tryck- och flödessimuleringar (CFD)</vt:lpstr>
      <vt:lpstr>Numeriska tyck- och flödessimuleringar (CFD)</vt:lpstr>
      <vt:lpstr>Tillämpningar CFD</vt:lpstr>
      <vt:lpstr>Tillämpningar CFD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Petter Holmlund</dc:creator>
  <cp:lastModifiedBy>Åsa Holmner</cp:lastModifiedBy>
  <cp:revision>219</cp:revision>
  <dcterms:created xsi:type="dcterms:W3CDTF">2020-10-05T11:54:58Z</dcterms:created>
  <dcterms:modified xsi:type="dcterms:W3CDTF">2020-11-23T22:12:06Z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0x010100FBDD3F2308DD70489748AFCFBD829917</vt:lpwstr>
  </property>
</Properties>
</file>